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90"/>
  </p:notesMasterIdLst>
  <p:sldIdLst>
    <p:sldId id="468" r:id="rId2"/>
    <p:sldId id="353" r:id="rId3"/>
    <p:sldId id="359" r:id="rId4"/>
    <p:sldId id="465" r:id="rId5"/>
    <p:sldId id="451" r:id="rId6"/>
    <p:sldId id="392" r:id="rId7"/>
    <p:sldId id="393" r:id="rId8"/>
    <p:sldId id="472" r:id="rId9"/>
    <p:sldId id="395" r:id="rId10"/>
    <p:sldId id="396" r:id="rId11"/>
    <p:sldId id="397" r:id="rId12"/>
    <p:sldId id="398" r:id="rId13"/>
    <p:sldId id="399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73" r:id="rId40"/>
    <p:sldId id="474" r:id="rId41"/>
    <p:sldId id="475" r:id="rId42"/>
    <p:sldId id="476" r:id="rId43"/>
    <p:sldId id="477" r:id="rId44"/>
    <p:sldId id="478" r:id="rId45"/>
    <p:sldId id="480" r:id="rId46"/>
    <p:sldId id="479" r:id="rId47"/>
    <p:sldId id="481" r:id="rId48"/>
    <p:sldId id="428" r:id="rId49"/>
    <p:sldId id="429" r:id="rId50"/>
    <p:sldId id="482" r:id="rId51"/>
    <p:sldId id="483" r:id="rId52"/>
    <p:sldId id="484" r:id="rId53"/>
    <p:sldId id="485" r:id="rId54"/>
    <p:sldId id="486" r:id="rId55"/>
    <p:sldId id="488" r:id="rId56"/>
    <p:sldId id="489" r:id="rId57"/>
    <p:sldId id="490" r:id="rId58"/>
    <p:sldId id="470" r:id="rId59"/>
    <p:sldId id="443" r:id="rId60"/>
    <p:sldId id="491" r:id="rId61"/>
    <p:sldId id="492" r:id="rId62"/>
    <p:sldId id="497" r:id="rId63"/>
    <p:sldId id="498" r:id="rId64"/>
    <p:sldId id="496" r:id="rId65"/>
    <p:sldId id="499" r:id="rId66"/>
    <p:sldId id="501" r:id="rId67"/>
    <p:sldId id="500" r:id="rId68"/>
    <p:sldId id="502" r:id="rId69"/>
    <p:sldId id="503" r:id="rId70"/>
    <p:sldId id="505" r:id="rId71"/>
    <p:sldId id="504" r:id="rId72"/>
    <p:sldId id="506" r:id="rId73"/>
    <p:sldId id="507" r:id="rId74"/>
    <p:sldId id="508" r:id="rId75"/>
    <p:sldId id="509" r:id="rId76"/>
    <p:sldId id="521" r:id="rId77"/>
    <p:sldId id="510" r:id="rId78"/>
    <p:sldId id="511" r:id="rId79"/>
    <p:sldId id="512" r:id="rId80"/>
    <p:sldId id="513" r:id="rId81"/>
    <p:sldId id="519" r:id="rId82"/>
    <p:sldId id="471" r:id="rId83"/>
    <p:sldId id="514" r:id="rId84"/>
    <p:sldId id="515" r:id="rId85"/>
    <p:sldId id="516" r:id="rId86"/>
    <p:sldId id="520" r:id="rId87"/>
    <p:sldId id="517" r:id="rId88"/>
    <p:sldId id="518" r:id="rId8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/>
    <p:restoredTop sz="94721"/>
  </p:normalViewPr>
  <p:slideViewPr>
    <p:cSldViewPr>
      <p:cViewPr varScale="1">
        <p:scale>
          <a:sx n="138" d="100"/>
          <a:sy n="138" d="100"/>
        </p:scale>
        <p:origin x="208" y="6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B88FA-2139-C94D-862A-38F7B698FF2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351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22189-2ABC-9E46-A2F2-4A9199A29390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en-US" dirty="0" smtClean="0"/>
              <a:t>chops a file into lines</a:t>
            </a:r>
            <a:r>
              <a:rPr lang="en-US" altLang="en-US" baseline="0" dirty="0" smtClean="0"/>
              <a:t> and gives them to you one at a time.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3213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3B3BE-F1ED-4E46-A400-56734FD2CAB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78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EAC8A7-61F2-7741-AA93-D6BC3F9DF4C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778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03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9F1DEE-D87B-7345-B7D4-898E8DE5EC4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8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4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74478B-B26A-2340-8FF4-29A046F52CC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210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9DA540-18C9-764C-8911-2523864F82F9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339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055F27-A820-3243-971A-D6E8DFA1105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19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434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1452F8-328A-5D4D-A188-963261526471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752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575590-1F17-2848-81BD-5A792FBA55C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Can't get</a:t>
            </a:r>
            <a:r>
              <a:rPr lang="en-US" altLang="en-US" baseline="0" dirty="0" smtClean="0"/>
              <a:t> same line twice - gumball machine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45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0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7BDEED-ED12-794E-B947-7135E336DD70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902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EAF7DF-66C8-F445-BAAE-A337318D2CE1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60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68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40BEE-144A-7744-8D8E-DB83C02897E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862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7C6ECB-9777-5E4B-B06C-E200DF88CC1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030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CFDA64-3687-AD4A-B897-2E662D58C3C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06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B12DA1-FCD6-4840-8803-A0C642D72AD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100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DE53A1-719B-AC49-8B5F-D84FA42B576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363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220236-8D26-7549-B7CA-37BAC6C6173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2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47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46A165-F0DC-F244-B65E-D5BBDF40BC30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04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90C845-3F75-FA4A-B440-56DFE46F2847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85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</a:t>
            </a:r>
            <a:r>
              <a:rPr lang="en-US" baseline="0" dirty="0" smtClean="0"/>
              <a:t> build this census map!  But first, why are files important?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4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63B2C8-1AE3-FE42-944E-186BEE0601AA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567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91C9C9-1BB3-604F-ACF9-0E0A14F0587B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29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42ECDE-505F-3246-8922-F5E51A01AB0E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109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3CEA72-AC6E-0043-8621-B5BE598E2FFF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346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613C61-4F7A-F348-8992-B9C0D9860EAB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186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927779-43E0-5B43-A90A-01B39FCB7262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00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en-US" dirty="0" smtClean="0"/>
              <a:t>When you’re done:</a:t>
            </a:r>
            <a:r>
              <a:rPr lang="en-US" altLang="en-US" baseline="0" dirty="0" smtClean="0"/>
              <a:t> close it so Java knows it can clean it up!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422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baseline="0" dirty="0" smtClean="0"/>
              <a:t>What if you don’t know how long the file is?  Ideas?  WHILE LOOP</a:t>
            </a:r>
          </a:p>
          <a:p>
            <a:r>
              <a:rPr lang="en-US" altLang="en-US" baseline="0" dirty="0" smtClean="0"/>
              <a:t>Can't look ahead/back for length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807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We</a:t>
            </a:r>
            <a:r>
              <a:rPr lang="en-US" altLang="en-US" baseline="0" dirty="0" smtClean="0"/>
              <a:t> can loop until we get back null!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5660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6326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225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A207A8-C3A6-CE4E-9D63-72CEEA255C4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Another source of data.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6323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5341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8924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03055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Later on, if it's null...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9563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7030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1 more thing</a:t>
            </a:r>
            <a:r>
              <a:rPr lang="mr-IN" altLang="en-US" dirty="0" smtClean="0"/>
              <a:t>…</a:t>
            </a:r>
            <a:r>
              <a:rPr lang="en-US" altLang="en-US" dirty="0" smtClean="0"/>
              <a:t>.files are unreliable!  How many have had corrupted data, or </a:t>
            </a:r>
            <a:r>
              <a:rPr lang="en-US" altLang="en-US" dirty="0" err="1" smtClean="0"/>
              <a:t>nonexistant</a:t>
            </a:r>
            <a:r>
              <a:rPr lang="en-US" altLang="en-US" baseline="0" dirty="0" smtClean="0"/>
              <a:t> file?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617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DF161-AC2F-7141-82B5-93C09AB87C9A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en-US" dirty="0" smtClean="0"/>
              <a:t>Java</a:t>
            </a:r>
            <a:r>
              <a:rPr lang="en-US" altLang="en-US" baseline="0" dirty="0" smtClean="0"/>
              <a:t> analogy: t</a:t>
            </a:r>
            <a:r>
              <a:rPr lang="en-US" altLang="en-US" dirty="0" smtClean="0"/>
              <a:t>hrow</a:t>
            </a:r>
            <a:r>
              <a:rPr lang="en-US" altLang="en-US" baseline="0" dirty="0" smtClean="0"/>
              <a:t> and catch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3034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A5BB57-5D6C-2D47-86C7-4F44B64F6BD4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en-US" dirty="0" smtClean="0"/>
              <a:t>Java</a:t>
            </a:r>
            <a:r>
              <a:rPr lang="en-US" altLang="en-US" baseline="0" dirty="0" smtClean="0"/>
              <a:t> analogy: t</a:t>
            </a:r>
            <a:r>
              <a:rPr lang="en-US" altLang="en-US" dirty="0" smtClean="0"/>
              <a:t>hrow</a:t>
            </a:r>
            <a:r>
              <a:rPr lang="en-US" altLang="en-US" baseline="0" dirty="0" smtClean="0"/>
              <a:t> and catch an Exception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613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Tells Java to try</a:t>
            </a:r>
            <a:r>
              <a:rPr lang="en-US" altLang="en-US" baseline="0" dirty="0" smtClean="0"/>
              <a:t>, but may fail</a:t>
            </a:r>
          </a:p>
          <a:p>
            <a:r>
              <a:rPr lang="en-US" altLang="en-US" baseline="0" dirty="0" smtClean="0"/>
              <a:t>Not enough!  Also needs to know what to do w/ an exception.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6713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11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321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334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9329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How you handle exceptions depends on</a:t>
            </a:r>
            <a:r>
              <a:rPr lang="en-US" altLang="en-US" baseline="0" dirty="0" smtClean="0"/>
              <a:t> what you’re doing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0435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How you handle exceptions depends on</a:t>
            </a:r>
            <a:r>
              <a:rPr lang="en-US" altLang="en-US" baseline="0" dirty="0" smtClean="0"/>
              <a:t> what you’re doing - maybe crash, maybe not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4127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Maybe you give</a:t>
            </a:r>
            <a:r>
              <a:rPr lang="en-US" altLang="en-US" baseline="0" dirty="0" smtClean="0"/>
              <a:t> up and just throw it back up!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9729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Or maybe you</a:t>
            </a:r>
            <a:r>
              <a:rPr lang="en-US" altLang="en-US" baseline="0" dirty="0" smtClean="0"/>
              <a:t> print a stack trace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233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32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861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6445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75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We’re going to focus on text files for</a:t>
            </a:r>
            <a:r>
              <a:rPr lang="en-US" altLang="en-US" baseline="0" dirty="0" smtClean="0"/>
              <a:t> now </a:t>
            </a:r>
            <a:r>
              <a:rPr lang="mr-IN" altLang="en-US" baseline="0" dirty="0" smtClean="0"/>
              <a:t>–</a:t>
            </a:r>
            <a:r>
              <a:rPr lang="en-US" altLang="en-US" baseline="0" dirty="0" smtClean="0"/>
              <a:t> already seen </a:t>
            </a:r>
            <a:r>
              <a:rPr lang="en-US" altLang="en-US" baseline="0" dirty="0" err="1" smtClean="0"/>
              <a:t>GImages</a:t>
            </a:r>
            <a:r>
              <a:rPr lang="en-US" altLang="en-US" baseline="0" dirty="0" smtClean="0"/>
              <a:t> for images!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30674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5068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332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DEMO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82560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what about if we want to store and manipulate</a:t>
            </a:r>
            <a:r>
              <a:rPr lang="en-US" baseline="0" dirty="0" smtClean="0"/>
              <a:t> all of the data?</a:t>
            </a:r>
          </a:p>
          <a:p>
            <a:r>
              <a:rPr lang="en-US" baseline="0" dirty="0" smtClean="0"/>
              <a:t>How do we know how many variables to make?  We don’t know until the program runs!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1518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46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An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1095224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This is how you declare a new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variable.  It’s an OBJECT!</a:t>
            </a:r>
          </a:p>
        </p:txBody>
      </p:sp>
    </p:spTree>
    <p:extLst>
      <p:ext uri="{BB962C8B-B14F-4D97-AF65-F5344CB8AC3E}">
        <p14:creationId xmlns:p14="http://schemas.microsoft.com/office/powerpoint/2010/main" val="4414198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49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What</a:t>
            </a:r>
            <a:r>
              <a:rPr lang="en-US" baseline="0" dirty="0" smtClean="0">
                <a:latin typeface="Times New Roman" charset="0"/>
              </a:rPr>
              <a:t> type of thing are you going to store?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806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3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C259F2-995E-274D-85A0-BC108AD24B5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90376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4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5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So now</a:t>
            </a:r>
            <a:r>
              <a:rPr lang="en-US" baseline="0" dirty="0" smtClean="0">
                <a:latin typeface="Times New Roman" charset="0"/>
              </a:rPr>
              <a:t> that we’ve created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, what can we do with it?  Lots! BINS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612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We</a:t>
            </a:r>
            <a:r>
              <a:rPr lang="en-US" baseline="0" dirty="0" smtClean="0">
                <a:latin typeface="Times New Roman" charset="0"/>
              </a:rPr>
              <a:t> can add things to it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54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We</a:t>
            </a:r>
            <a:r>
              <a:rPr lang="en-US" baseline="0" dirty="0" smtClean="0">
                <a:latin typeface="Times New Roman" charset="0"/>
              </a:rPr>
              <a:t> can add things to it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722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 few things to watch out for</a:t>
            </a:r>
            <a:r>
              <a:rPr lang="mr-IN" dirty="0" smtClean="0">
                <a:latin typeface="Times New Roman" charset="0"/>
              </a:rPr>
              <a:t>…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21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Can only add the type of objects we said we would</a:t>
            </a:r>
          </a:p>
        </p:txBody>
      </p:sp>
    </p:spTree>
    <p:extLst>
      <p:ext uri="{BB962C8B-B14F-4D97-AF65-F5344CB8AC3E}">
        <p14:creationId xmlns:p14="http://schemas.microsoft.com/office/powerpoint/2010/main" val="1305486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Can’t access elements that don’t exist!</a:t>
            </a: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err="1" smtClean="0">
                <a:latin typeface="Times New Roman" charset="0"/>
              </a:rPr>
              <a:t>ArrayLists</a:t>
            </a:r>
            <a:r>
              <a:rPr lang="en-US" dirty="0" smtClean="0">
                <a:latin typeface="Times New Roman" charset="0"/>
              </a:rPr>
              <a:t>’ indices work great with for loops!</a:t>
            </a:r>
          </a:p>
        </p:txBody>
      </p:sp>
    </p:spTree>
    <p:extLst>
      <p:ext uri="{BB962C8B-B14F-4D97-AF65-F5344CB8AC3E}">
        <p14:creationId xmlns:p14="http://schemas.microsoft.com/office/powerpoint/2010/main" val="990553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Can loop over every</a:t>
            </a:r>
            <a:r>
              <a:rPr lang="en-US" baseline="0" dirty="0" smtClean="0">
                <a:latin typeface="Times New Roman" charset="0"/>
              </a:rPr>
              <a:t> element in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, kind of like a string.  But you can change elements in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!</a:t>
            </a:r>
          </a:p>
          <a:p>
            <a:r>
              <a:rPr lang="en-US" baseline="0" dirty="0" smtClean="0">
                <a:latin typeface="Times New Roman" charset="0"/>
              </a:rPr>
              <a:t>What else can you do with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?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392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4BD0984-CBF4-C645-B5AE-17031F6418D0}" type="slidenum">
              <a:rPr lang="en-US" altLang="x-none" sz="1200"/>
              <a:pPr/>
              <a:t>82</a:t>
            </a:fld>
            <a:endParaRPr lang="en-US" altLang="x-none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This all seems great!  This must be too good to be true</a:t>
            </a:r>
            <a:r>
              <a:rPr lang="mr-IN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…</a:t>
            </a:r>
            <a:endParaRPr lang="en-US" sz="1200" kern="1200" dirty="0" smtClean="0">
              <a:solidFill>
                <a:srgbClr val="000000"/>
              </a:solidFill>
              <a:effectLst/>
              <a:latin typeface="Times New Roman" charset="0"/>
              <a:ea typeface="+mn-ea"/>
              <a:cs typeface="+mn-cs"/>
            </a:endParaRPr>
          </a:p>
          <a:p>
            <a:pPr eaLnBrk="1" hangingPunct="1"/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168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2EC5B-9F75-5745-A9F9-8F63568F1B7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48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One</a:t>
            </a:r>
            <a:r>
              <a:rPr lang="en-US" baseline="0" dirty="0" smtClean="0">
                <a:latin typeface="Times New Roman" charset="0"/>
              </a:rPr>
              <a:t> caveat: can only store objects</a:t>
            </a:r>
            <a:r>
              <a:rPr lang="mr-IN" baseline="0" dirty="0" smtClean="0">
                <a:latin typeface="Times New Roman" charset="0"/>
              </a:rPr>
              <a:t>…</a:t>
            </a:r>
            <a:endParaRPr lang="en-US" baseline="0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So what did Java do</a:t>
            </a:r>
            <a:r>
              <a:rPr lang="en-US" baseline="0" dirty="0" smtClean="0">
                <a:latin typeface="Times New Roman" charset="0"/>
              </a:rPr>
              <a:t>?  Patch fix!  They made *object versions of each primitive”</a:t>
            </a:r>
          </a:p>
          <a:p>
            <a:r>
              <a:rPr lang="en-US" baseline="0" dirty="0" smtClean="0">
                <a:latin typeface="Times New Roman" charset="0"/>
              </a:rPr>
              <a:t>This seems hacky</a:t>
            </a:r>
            <a:r>
              <a:rPr lang="mr-IN" baseline="0" dirty="0" smtClean="0">
                <a:latin typeface="Times New Roman" charset="0"/>
              </a:rPr>
              <a:t>…</a:t>
            </a:r>
            <a:r>
              <a:rPr lang="en-US" baseline="0" dirty="0" smtClean="0">
                <a:latin typeface="Times New Roman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0616231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Java made object</a:t>
            </a:r>
            <a:r>
              <a:rPr lang="en-US" baseline="0" dirty="0" smtClean="0">
                <a:latin typeface="Times New Roman" charset="0"/>
              </a:rPr>
              <a:t> versions of primitives!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214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aseline="0" dirty="0" smtClean="0">
                <a:latin typeface="Times New Roman" charset="0"/>
              </a:rPr>
              <a:t>Java takes care of the conversion for you!</a:t>
            </a:r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Boxing </a:t>
            </a:r>
            <a:r>
              <a:rPr lang="en-US" baseline="0" dirty="0" smtClean="0">
                <a:latin typeface="Times New Roman" charset="0"/>
              </a:rPr>
              <a:t>and Unboxing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>
                <a:latin typeface="Times New Roman" charset="0"/>
              </a:rPr>
              <a:t>“</a:t>
            </a:r>
            <a:r>
              <a:rPr lang="en-US" baseline="0" dirty="0" err="1" smtClean="0">
                <a:latin typeface="Times New Roman" charset="0"/>
              </a:rPr>
              <a:t>Autoboxing</a:t>
            </a:r>
            <a:r>
              <a:rPr lang="en-US" baseline="0" dirty="0" smtClean="0">
                <a:latin typeface="Times New Roman" charset="0"/>
              </a:rPr>
              <a:t>”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>
                <a:latin typeface="Times New Roman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3111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50172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An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9352015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An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910007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C43A78-A61B-B242-B939-93999AA937F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60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913" y="350837"/>
            <a:ext cx="1546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655637"/>
            <a:ext cx="8458199" cy="56457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3011" y="6360795"/>
            <a:ext cx="2438400" cy="27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</a:rPr>
              <a:t>xkcd.com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/347/</a:t>
            </a:r>
          </a:p>
        </p:txBody>
      </p:sp>
    </p:spTree>
    <p:extLst>
      <p:ext uri="{BB962C8B-B14F-4D97-AF65-F5344CB8AC3E}">
        <p14:creationId xmlns:p14="http://schemas.microsoft.com/office/powerpoint/2010/main" val="15367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382712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600200" y="3856037"/>
            <a:ext cx="70866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Step one:</a:t>
            </a:r>
          </a:p>
          <a:p>
            <a:pPr algn="ctr">
              <a:lnSpc>
                <a:spcPct val="112000"/>
              </a:lnSpc>
            </a:pP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Open the file for reading.</a:t>
            </a:r>
          </a:p>
        </p:txBody>
      </p:sp>
    </p:spTree>
    <p:extLst>
      <p:ext uri="{BB962C8B-B14F-4D97-AF65-F5344CB8AC3E}">
        <p14:creationId xmlns:p14="http://schemas.microsoft.com/office/powerpoint/2010/main" val="378574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4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600200" y="4572000"/>
            <a:ext cx="685800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>
                <a:solidFill>
                  <a:srgbClr val="0000FF"/>
                </a:solidFill>
                <a:latin typeface="Purisa" charset="0"/>
              </a:rPr>
              <a:t>To use the </a:t>
            </a:r>
            <a:r>
              <a:rPr lang="en-US" altLang="en-US" sz="3200" dirty="0" err="1">
                <a:solidFill>
                  <a:srgbClr val="0000FF"/>
                </a:solidFill>
                <a:latin typeface="Ubuntu Mono" charset="0"/>
              </a:rPr>
              <a:t>BufferedReader</a:t>
            </a:r>
            <a:r>
              <a:rPr lang="en-US" altLang="en-US" sz="2600" dirty="0">
                <a:solidFill>
                  <a:srgbClr val="0000FF"/>
                </a:solidFill>
                <a:latin typeface="Purisa" charset="0"/>
              </a:rPr>
              <a:t> and </a:t>
            </a:r>
            <a:r>
              <a:rPr lang="en-US" altLang="en-US" sz="3200" dirty="0" err="1">
                <a:solidFill>
                  <a:srgbClr val="0000FF"/>
                </a:solidFill>
                <a:latin typeface="Ubuntu Mono" charset="0"/>
              </a:rPr>
              <a:t>FileReader</a:t>
            </a:r>
            <a:r>
              <a:rPr lang="en-US" altLang="en-US" sz="2600" dirty="0">
                <a:solidFill>
                  <a:srgbClr val="0000FF"/>
                </a:solidFill>
                <a:latin typeface="Purisa" charset="0"/>
              </a:rPr>
              <a:t> types, you need to</a:t>
            </a:r>
          </a:p>
          <a:p>
            <a:pPr algn="ctr">
              <a:lnSpc>
                <a:spcPct val="112000"/>
              </a:lnSpc>
            </a:pPr>
            <a:endParaRPr lang="en-US" altLang="en-US" dirty="0">
              <a:latin typeface="Purisa" charset="0"/>
            </a:endParaRPr>
          </a:p>
          <a:p>
            <a:pPr algn="ctr">
              <a:lnSpc>
                <a:spcPct val="83000"/>
              </a:lnSpc>
            </a:pPr>
            <a:r>
              <a:rPr lang="en-US" altLang="en-US" sz="2600" b="1" dirty="0">
                <a:solidFill>
                  <a:srgbClr val="800080"/>
                </a:solidFill>
                <a:latin typeface="Ubuntu Mono" charset="0"/>
              </a:rPr>
              <a:t>import</a:t>
            </a:r>
            <a:r>
              <a:rPr lang="en-US" altLang="en-US" sz="2600" b="1" dirty="0">
                <a:latin typeface="Ubuntu Mono" charset="0"/>
              </a:rPr>
              <a:t> </a:t>
            </a:r>
            <a:r>
              <a:rPr lang="en-US" altLang="en-US" sz="2600" dirty="0" err="1">
                <a:latin typeface="Ubuntu Mono" charset="0"/>
              </a:rPr>
              <a:t>java.io</a:t>
            </a:r>
            <a:r>
              <a:rPr lang="en-US" altLang="en-US" sz="2600" dirty="0">
                <a:latin typeface="Ubuntu Mono" charset="0"/>
              </a:rPr>
              <a:t>.*;</a:t>
            </a:r>
          </a:p>
        </p:txBody>
      </p:sp>
    </p:spTree>
    <p:extLst>
      <p:ext uri="{BB962C8B-B14F-4D97-AF65-F5344CB8AC3E}">
        <p14:creationId xmlns:p14="http://schemas.microsoft.com/office/powerpoint/2010/main" val="1614639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8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600200" y="4343400"/>
            <a:ext cx="68580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Two: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Read the file,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one line at a time.</a:t>
            </a:r>
          </a:p>
        </p:txBody>
      </p:sp>
    </p:spTree>
    <p:extLst>
      <p:ext uri="{BB962C8B-B14F-4D97-AF65-F5344CB8AC3E}">
        <p14:creationId xmlns:p14="http://schemas.microsoft.com/office/powerpoint/2010/main" val="612492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5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07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Yesterday, upon the stair,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altLang="en-US" sz="19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1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6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30312" y="43132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File Processing &amp;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Nick Troccoli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12" y="956468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2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74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6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56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5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9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4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4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1189037"/>
            <a:ext cx="11049000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0063" y="995538"/>
            <a:ext cx="938049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Know how to read a file line by line.</a:t>
            </a:r>
          </a:p>
          <a:p>
            <a:pPr marL="503972" indent="-503972" algn="ctr">
              <a:buAutoNum type="arabicPeriod"/>
            </a:pPr>
            <a:endParaRPr lang="en-US" sz="2646" dirty="0" smtClean="0">
              <a:latin typeface="Chalkboard"/>
              <a:cs typeface="Chalkboard"/>
            </a:endParaRPr>
          </a:p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Know how to store and retrieve data from an </a:t>
            </a:r>
            <a:r>
              <a:rPr lang="en-US" sz="2646" dirty="0" err="1" smtClean="0">
                <a:latin typeface="Chalkboard"/>
                <a:cs typeface="Chalkboard"/>
              </a:rPr>
              <a:t>ArrayList</a:t>
            </a:r>
            <a:r>
              <a:rPr lang="en-US" sz="2646" dirty="0" smtClean="0">
                <a:latin typeface="Chalkboard"/>
                <a:cs typeface="Chalkboard"/>
              </a:rPr>
              <a:t>.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41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4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2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2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5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2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1828800" y="5997575"/>
            <a:ext cx="6629400" cy="123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>
                <a:solidFill>
                  <a:srgbClr val="0000FF"/>
                </a:solidFill>
                <a:latin typeface="Purisa" charset="0"/>
              </a:rPr>
              <a:t>Step Three:</a:t>
            </a:r>
          </a:p>
          <a:p>
            <a:pPr algn="ctr">
              <a:lnSpc>
                <a:spcPct val="112000"/>
              </a:lnSpc>
            </a:pPr>
            <a:r>
              <a:rPr lang="en-US" altLang="en-US" sz="2800">
                <a:solidFill>
                  <a:srgbClr val="0000FF"/>
                </a:solidFill>
                <a:latin typeface="Purisa" charset="0"/>
              </a:rPr>
              <a:t>Close the file.</a:t>
            </a:r>
          </a:p>
        </p:txBody>
      </p:sp>
    </p:spTree>
    <p:extLst>
      <p:ext uri="{BB962C8B-B14F-4D97-AF65-F5344CB8AC3E}">
        <p14:creationId xmlns:p14="http://schemas.microsoft.com/office/powerpoint/2010/main" val="1685437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4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 != null) {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26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File Processing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397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52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70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!= null) {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1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(line);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9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line = </a:t>
            </a: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0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!= null) {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2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 != null) {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0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128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Programs sometimes encounter unexpected errors.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bugs: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Dividing by zero.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Sending a message to a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/>
              <a:t> object.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due to external factors: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Network errors.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Missing files.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Sometimes things break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12837"/>
            <a:ext cx="9070975" cy="5486400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An </a:t>
            </a:r>
            <a:r>
              <a:rPr lang="en-US" altLang="en-US" b="1" i="1" dirty="0" smtClean="0">
                <a:solidFill>
                  <a:srgbClr val="0000FF"/>
                </a:solidFill>
              </a:rPr>
              <a:t>exception </a:t>
            </a:r>
            <a:r>
              <a:rPr lang="en-US" altLang="en-US" dirty="0" smtClean="0"/>
              <a:t>occurs if Java encounters a case where it can't proceed as normal.</a:t>
            </a: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requires that your program handle certain types of exceptions.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Think of exceptions as rerouting control in an emergency: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If all goes well, program continues as usual.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If something goes wrong, handle the emergency</a:t>
            </a:r>
            <a:r>
              <a:rPr lang="en-US" altLang="en-US" dirty="0" smtClean="0"/>
              <a:t>.</a:t>
            </a:r>
          </a:p>
          <a:p>
            <a:pPr marL="422625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File processing exceptions: file not found, corrupted, etc.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Exceptional </a:t>
            </a:r>
            <a:r>
              <a:rPr lang="en-US" sz="4600" dirty="0">
                <a:latin typeface="Calibri"/>
                <a:cs typeface="Calibri"/>
              </a:rPr>
              <a:t>c</a:t>
            </a:r>
            <a:r>
              <a:rPr lang="en-US" sz="4600" dirty="0" smtClean="0">
                <a:latin typeface="Calibri"/>
                <a:cs typeface="Calibri"/>
              </a:rPr>
              <a:t>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5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2" y="1284670"/>
            <a:ext cx="6972852" cy="55431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3112" y="731837"/>
            <a:ext cx="3619674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Each blue dot is a tiny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79008" y="1645920"/>
            <a:ext cx="365760" cy="370588"/>
          </a:xfrm>
          <a:custGeom>
            <a:avLst/>
            <a:gdLst>
              <a:gd name="connsiteX0" fmla="*/ 365760 w 365760"/>
              <a:gd name="connsiteY0" fmla="*/ 0 h 370588"/>
              <a:gd name="connsiteX1" fmla="*/ 256032 w 365760"/>
              <a:gd name="connsiteY1" fmla="*/ 121920 h 370588"/>
              <a:gd name="connsiteX2" fmla="*/ 219456 w 365760"/>
              <a:gd name="connsiteY2" fmla="*/ 146304 h 370588"/>
              <a:gd name="connsiteX3" fmla="*/ 146304 w 365760"/>
              <a:gd name="connsiteY3" fmla="*/ 207264 h 370588"/>
              <a:gd name="connsiteX4" fmla="*/ 121920 w 365760"/>
              <a:gd name="connsiteY4" fmla="*/ 243840 h 370588"/>
              <a:gd name="connsiteX5" fmla="*/ 85344 w 365760"/>
              <a:gd name="connsiteY5" fmla="*/ 268224 h 370588"/>
              <a:gd name="connsiteX6" fmla="*/ 0 w 365760"/>
              <a:gd name="connsiteY6" fmla="*/ 365760 h 370588"/>
              <a:gd name="connsiteX7" fmla="*/ 12192 w 365760"/>
              <a:gd name="connsiteY7" fmla="*/ 329184 h 370588"/>
              <a:gd name="connsiteX8" fmla="*/ 36576 w 365760"/>
              <a:gd name="connsiteY8" fmla="*/ 292608 h 370588"/>
              <a:gd name="connsiteX9" fmla="*/ 48768 w 365760"/>
              <a:gd name="connsiteY9" fmla="*/ 231648 h 370588"/>
              <a:gd name="connsiteX10" fmla="*/ 60960 w 365760"/>
              <a:gd name="connsiteY10" fmla="*/ 195072 h 370588"/>
              <a:gd name="connsiteX11" fmla="*/ 36576 w 365760"/>
              <a:gd name="connsiteY11" fmla="*/ 231648 h 370588"/>
              <a:gd name="connsiteX12" fmla="*/ 12192 w 365760"/>
              <a:gd name="connsiteY12" fmla="*/ 304800 h 370588"/>
              <a:gd name="connsiteX13" fmla="*/ 24384 w 365760"/>
              <a:gd name="connsiteY13" fmla="*/ 365760 h 370588"/>
              <a:gd name="connsiteX14" fmla="*/ 219456 w 365760"/>
              <a:gd name="connsiteY14" fmla="*/ 353568 h 370588"/>
              <a:gd name="connsiteX15" fmla="*/ 292608 w 365760"/>
              <a:gd name="connsiteY15" fmla="*/ 353568 h 37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" h="370588">
                <a:moveTo>
                  <a:pt x="365760" y="0"/>
                </a:moveTo>
                <a:cubicBezTo>
                  <a:pt x="329184" y="40640"/>
                  <a:pt x="294693" y="83259"/>
                  <a:pt x="256032" y="121920"/>
                </a:cubicBezTo>
                <a:cubicBezTo>
                  <a:pt x="245671" y="132281"/>
                  <a:pt x="230713" y="136923"/>
                  <a:pt x="219456" y="146304"/>
                </a:cubicBezTo>
                <a:cubicBezTo>
                  <a:pt x="125582" y="224533"/>
                  <a:pt x="237115" y="146723"/>
                  <a:pt x="146304" y="207264"/>
                </a:cubicBezTo>
                <a:cubicBezTo>
                  <a:pt x="138176" y="219456"/>
                  <a:pt x="132281" y="233479"/>
                  <a:pt x="121920" y="243840"/>
                </a:cubicBezTo>
                <a:cubicBezTo>
                  <a:pt x="111559" y="254201"/>
                  <a:pt x="94993" y="257197"/>
                  <a:pt x="85344" y="268224"/>
                </a:cubicBezTo>
                <a:cubicBezTo>
                  <a:pt x="-14224" y="382016"/>
                  <a:pt x="82296" y="310896"/>
                  <a:pt x="0" y="365760"/>
                </a:cubicBezTo>
                <a:cubicBezTo>
                  <a:pt x="4064" y="353568"/>
                  <a:pt x="6445" y="340679"/>
                  <a:pt x="12192" y="329184"/>
                </a:cubicBezTo>
                <a:cubicBezTo>
                  <a:pt x="18745" y="316078"/>
                  <a:pt x="31431" y="306328"/>
                  <a:pt x="36576" y="292608"/>
                </a:cubicBezTo>
                <a:cubicBezTo>
                  <a:pt x="43852" y="273205"/>
                  <a:pt x="43742" y="251752"/>
                  <a:pt x="48768" y="231648"/>
                </a:cubicBezTo>
                <a:cubicBezTo>
                  <a:pt x="51885" y="219180"/>
                  <a:pt x="73811" y="195072"/>
                  <a:pt x="60960" y="195072"/>
                </a:cubicBezTo>
                <a:cubicBezTo>
                  <a:pt x="46307" y="195072"/>
                  <a:pt x="42527" y="218258"/>
                  <a:pt x="36576" y="231648"/>
                </a:cubicBezTo>
                <a:cubicBezTo>
                  <a:pt x="26137" y="255136"/>
                  <a:pt x="12192" y="304800"/>
                  <a:pt x="12192" y="304800"/>
                </a:cubicBezTo>
                <a:cubicBezTo>
                  <a:pt x="16256" y="325120"/>
                  <a:pt x="4212" y="361014"/>
                  <a:pt x="24384" y="365760"/>
                </a:cubicBezTo>
                <a:cubicBezTo>
                  <a:pt x="87803" y="380682"/>
                  <a:pt x="154372" y="356526"/>
                  <a:pt x="219456" y="353568"/>
                </a:cubicBezTo>
                <a:cubicBezTo>
                  <a:pt x="243815" y="352461"/>
                  <a:pt x="268224" y="353568"/>
                  <a:pt x="292608" y="353568"/>
                </a:cubicBezTo>
              </a:path>
            </a:pathLst>
          </a:cu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To use a method or class that might cause an exception, you </a:t>
            </a:r>
            <a:r>
              <a:rPr lang="en-US" altLang="en-US" sz="2800" dirty="0" smtClean="0"/>
              <a:t>must tell </a:t>
            </a:r>
            <a:r>
              <a:rPr lang="en-US" altLang="en-US" sz="2800" dirty="0"/>
              <a:t>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 dirty="0"/>
              <a:t> its best, knowing </a:t>
            </a:r>
            <a:r>
              <a:rPr lang="en-US" altLang="en-US" sz="2800" dirty="0" smtClean="0"/>
              <a:t>it </a:t>
            </a:r>
            <a:r>
              <a:rPr lang="en-US" altLang="en-US" sz="2800" dirty="0"/>
              <a:t>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new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String 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sz="4600" dirty="0" smtClean="0">
                <a:latin typeface="Calibri"/>
                <a:cs typeface="Calibri"/>
              </a:rPr>
              <a:t>-</a:t>
            </a:r>
            <a:r>
              <a:rPr lang="en-US" sz="4600" dirty="0" err="1" smtClean="0">
                <a:latin typeface="Calibri"/>
                <a:cs typeface="Calibri"/>
              </a:rPr>
              <a:t>ing</a:t>
            </a:r>
            <a:r>
              <a:rPr lang="en-US" sz="4600" dirty="0" smtClean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39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80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362489" y="1761604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9" name="Freeform 8"/>
          <p:cNvSpPr/>
          <p:nvPr/>
        </p:nvSpPr>
        <p:spPr>
          <a:xfrm>
            <a:off x="5017510" y="208678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07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62489" y="1761604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7" name="Freeform 6"/>
          <p:cNvSpPr/>
          <p:nvPr/>
        </p:nvSpPr>
        <p:spPr>
          <a:xfrm>
            <a:off x="5017510" y="208678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775847" y="5293979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9" name="Freeform 8"/>
          <p:cNvSpPr/>
          <p:nvPr/>
        </p:nvSpPr>
        <p:spPr>
          <a:xfrm>
            <a:off x="4484726" y="4999037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6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55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25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1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Handle the exception if there is one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e.printStackTrace</a:t>
            </a:r>
            <a:r>
              <a:rPr lang="en-US" altLang="en-US" sz="19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33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</a:rPr>
              <a:t>BufferedReader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 smtClean="0">
                <a:solidFill>
                  <a:srgbClr val="0432FF"/>
                </a:solidFill>
              </a:rPr>
              <a:t>to open a file to read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Use </a:t>
            </a:r>
            <a:r>
              <a:rPr lang="en-US" sz="2400" dirty="0" err="1" smtClean="0">
                <a:solidFill>
                  <a:srgbClr val="0432FF"/>
                </a:solidFill>
              </a:rPr>
              <a:t>br.readLine</a:t>
            </a:r>
            <a:r>
              <a:rPr lang="en-US" sz="2400" dirty="0" smtClean="0">
                <a:solidFill>
                  <a:srgbClr val="0432FF"/>
                </a:solidFill>
              </a:rPr>
              <a:t> to get one line from the file, usually in a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Both the above operations are “dangerous” so we need to use a try/catch block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You can either handle the problem or throw a runtime exception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 // returns the next line, or null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9220200" cy="126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you can do it!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(Exception e){</a:t>
            </a:r>
          </a:p>
          <a:p>
            <a:pPr marL="0" lvl="1" indent="0"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ok maybe not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5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Canonical File Processing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391400" cy="3081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  while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 (line != null)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	/*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… process current line … </a:t>
            </a:r>
            <a:r>
              <a:rPr lang="en-US" altLang="en-US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*/</a:t>
            </a:r>
            <a:endParaRPr lang="en-US" altLang="en-US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 smtClean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/* get next line */</a:t>
            </a:r>
            <a:endParaRPr lang="en-US" altLang="en-US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	 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throw new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Understanding this code is about 95% of what we want you to know for files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2665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128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Virtually all programs that you've used at some point read files from disk: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Word processing (documents)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Web browser (cookies)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Games (saved progress)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Eclipse (Java files)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Music player (songs)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Files Are Cool!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86" y="1265237"/>
            <a:ext cx="6972852" cy="55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7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94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87312" y="14176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City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38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87312" y="18748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Latitude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8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163512" y="24082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Longitude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42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163512" y="28654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29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</a:rPr>
              <a:t>BufferedReader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 smtClean="0">
                <a:solidFill>
                  <a:srgbClr val="0432FF"/>
                </a:solidFill>
              </a:rPr>
              <a:t>to open a file to read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Use </a:t>
            </a:r>
            <a:r>
              <a:rPr lang="en-US" sz="2400" dirty="0" err="1" smtClean="0">
                <a:solidFill>
                  <a:srgbClr val="0432FF"/>
                </a:solidFill>
              </a:rPr>
              <a:t>br.readLine</a:t>
            </a:r>
            <a:r>
              <a:rPr lang="en-US" sz="2400" dirty="0" smtClean="0">
                <a:solidFill>
                  <a:srgbClr val="0432FF"/>
                </a:solidFill>
              </a:rPr>
              <a:t> to get one line from the file, usually in a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You can either handle the problem or throw a runtime exception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Recap: File Processing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 // returns the next line, or null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9220200" cy="126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you can do it!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(Exception e){</a:t>
            </a:r>
          </a:p>
          <a:p>
            <a:pPr marL="0" lvl="1" indent="0"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ok maybe not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6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ArrayLists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397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An ordered, resizable list of information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Homogeneous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Can add and remove elements (among other cool functionality)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Can store any </a:t>
            </a:r>
            <a:r>
              <a:rPr lang="en-US" altLang="en-US" b="1" dirty="0" smtClean="0"/>
              <a:t>object</a:t>
            </a:r>
            <a:r>
              <a:rPr lang="en-US" altLang="en-US" dirty="0" smtClean="0"/>
              <a:t> type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Requires </a:t>
            </a:r>
            <a:r>
              <a:rPr lang="en-US" altLang="en-US" dirty="0"/>
              <a:t>importing </a:t>
            </a:r>
            <a:r>
              <a:rPr lang="en-US" altLang="en-US" b="1" dirty="0" err="1"/>
              <a:t>java.util</a:t>
            </a:r>
            <a:r>
              <a:rPr lang="en-US" altLang="en-US" b="1" dirty="0" smtClean="0"/>
              <a:t>.*</a:t>
            </a:r>
            <a:r>
              <a:rPr lang="en-US" altLang="en-US" dirty="0" smtClean="0"/>
              <a:t>;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8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15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A file is just a series of </a:t>
            </a:r>
            <a:r>
              <a:rPr lang="en-US" altLang="en-US" b="1" i="1">
                <a:solidFill>
                  <a:srgbClr val="0000FF"/>
                </a:solidFill>
              </a:rPr>
              <a:t>bits</a:t>
            </a:r>
            <a:r>
              <a:rPr lang="en-US" altLang="en-US"/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etc.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5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61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92512" y="2255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 smtClean="0">
                <a:solidFill>
                  <a:srgbClr val="0000FF"/>
                </a:solidFill>
                <a:latin typeface="Purisa" charset="0"/>
              </a:rPr>
              <a:t>Type of thing your </a:t>
            </a:r>
            <a:r>
              <a:rPr lang="en-US" altLang="en-US" sz="2400" dirty="0" err="1" smtClean="0">
                <a:solidFill>
                  <a:srgbClr val="0000FF"/>
                </a:solidFill>
                <a:latin typeface="Purisa" charset="0"/>
              </a:rPr>
              <a:t>ArrayList</a:t>
            </a:r>
            <a:r>
              <a:rPr lang="en-US" altLang="en-US" sz="2400" dirty="0" smtClean="0">
                <a:solidFill>
                  <a:srgbClr val="0000FF"/>
                </a:solidFill>
                <a:latin typeface="Purisa" charset="0"/>
              </a:rPr>
              <a:t> will store.</a:t>
            </a:r>
            <a:endParaRPr lang="en-US" altLang="en-US" sz="2400" dirty="0">
              <a:solidFill>
                <a:srgbClr val="0000FF"/>
              </a:solidFill>
              <a:latin typeface="Purisa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47533" y="2581021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71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60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54442" y="21796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 smtClean="0">
                <a:solidFill>
                  <a:srgbClr val="0000FF"/>
                </a:solidFill>
                <a:latin typeface="Purisa" charset="0"/>
              </a:rPr>
              <a:t>Same type here, but followed by ().</a:t>
            </a:r>
            <a:endParaRPr lang="en-US" altLang="en-US" sz="2400" dirty="0">
              <a:solidFill>
                <a:srgbClr val="0000FF"/>
              </a:solidFill>
              <a:latin typeface="Purisa" charset="0"/>
            </a:endParaRPr>
          </a:p>
        </p:txBody>
      </p:sp>
      <p:sp>
        <p:nvSpPr>
          <p:cNvPr id="7" name="Freeform 6"/>
          <p:cNvSpPr/>
          <p:nvPr/>
        </p:nvSpPr>
        <p:spPr>
          <a:xfrm flipH="1">
            <a:off x="7707312" y="2535369"/>
            <a:ext cx="1169621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61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back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</p:txBody>
      </p:sp>
    </p:spTree>
    <p:extLst>
      <p:ext uri="{BB962C8B-B14F-4D97-AF65-F5344CB8AC3E}">
        <p14:creationId xmlns:p14="http://schemas.microsoft.com/office/powerpoint/2010/main" val="955040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back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(“there”);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96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Adds elements to the back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Access elements by index (starting at 0!)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“there”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1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Adds elements to the back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Access elements by index (starting at 0!)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times!  Won’t compile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0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A file is just a series of </a:t>
            </a:r>
            <a:r>
              <a:rPr lang="en-US" altLang="en-US" b="1" i="1" dirty="0">
                <a:solidFill>
                  <a:schemeClr val="bg1">
                    <a:lumMod val="75000"/>
                  </a:schemeClr>
                </a:solidFill>
              </a:rPr>
              <a:t>bits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65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!  Won’t compile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Invalid index </a:t>
            </a:r>
            <a:r>
              <a:rPr lang="mr-IN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crashes!  </a:t>
            </a:r>
            <a:r>
              <a:rPr lang="en-US" altLang="en-US" sz="2200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IndexOutOfBounds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Exception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(2));</a:t>
            </a:r>
            <a:endParaRPr lang="en-US" altLang="en-US" sz="2200" dirty="0" smtClean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29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>
              <a:lnSpc>
                <a:spcPct val="83000"/>
              </a:lnSpc>
            </a:pP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myArrayList.size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pPr>
              <a:lnSpc>
                <a:spcPct val="83000"/>
              </a:lnSpc>
            </a:pP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hi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there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47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9" y="0"/>
            <a:ext cx="10079567" cy="1091953"/>
          </a:xfrm>
          <a:noFill/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Methods in the </a:t>
            </a:r>
            <a:r>
              <a:rPr lang="en-US" altLang="x-none" sz="4409" b="1" dirty="0" err="1">
                <a:latin typeface="Courier New" charset="0"/>
              </a:rPr>
              <a:t>ArrayList</a:t>
            </a:r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 Class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88504" y="1007956"/>
            <a:ext cx="8903617" cy="1189949"/>
            <a:chOff x="336" y="672"/>
            <a:chExt cx="5088" cy="680"/>
          </a:xfrm>
        </p:grpSpPr>
        <p:sp>
          <p:nvSpPr>
            <p:cNvPr id="2084" name="Rectangle 3"/>
            <p:cNvSpPr>
              <a:spLocks noChangeArrowheads="1"/>
            </p:cNvSpPr>
            <p:nvPr/>
          </p:nvSpPr>
          <p:spPr bwMode="auto">
            <a:xfrm>
              <a:off x="336" y="68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5" name="Text Box 4"/>
            <p:cNvSpPr txBox="1">
              <a:spLocks noChangeArrowheads="1"/>
            </p:cNvSpPr>
            <p:nvPr/>
          </p:nvSpPr>
          <p:spPr bwMode="auto">
            <a:xfrm>
              <a:off x="384" y="67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add(&lt;T&gt;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6" name="Text Box 5"/>
            <p:cNvSpPr txBox="1">
              <a:spLocks noChangeArrowheads="1"/>
            </p:cNvSpPr>
            <p:nvPr/>
          </p:nvSpPr>
          <p:spPr bwMode="auto">
            <a:xfrm>
              <a:off x="576" y="80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Adds a new element to the end of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; the return value is always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7" name="Rectangle 6"/>
            <p:cNvSpPr>
              <a:spLocks noChangeArrowheads="1"/>
            </p:cNvSpPr>
            <p:nvPr/>
          </p:nvSpPr>
          <p:spPr bwMode="auto">
            <a:xfrm>
              <a:off x="336" y="100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8" name="Text Box 7"/>
            <p:cNvSpPr txBox="1">
              <a:spLocks noChangeArrowheads="1"/>
            </p:cNvSpPr>
            <p:nvPr/>
          </p:nvSpPr>
          <p:spPr bwMode="auto">
            <a:xfrm>
              <a:off x="384" y="99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add(int index, &lt;T&gt; element)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9" name="Text Box 8"/>
            <p:cNvSpPr txBox="1">
              <a:spLocks noChangeArrowheads="1"/>
            </p:cNvSpPr>
            <p:nvPr/>
          </p:nvSpPr>
          <p:spPr bwMode="auto">
            <a:xfrm>
              <a:off x="576" y="111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Inserts a new element into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before the position specified by </a:t>
              </a:r>
              <a:r>
                <a:rPr altLang="x-none" sz="1543" b="1" noProof="1">
                  <a:latin typeface="Courier New" charset="0"/>
                </a:rPr>
                <a:t>index</a:t>
              </a:r>
              <a:r>
                <a:rPr altLang="x-none" sz="1764" noProof="1">
                  <a:latin typeface="Times New Roman" charset="0"/>
                </a:rPr>
                <a:t>.</a:t>
              </a:r>
              <a:endParaRPr lang="en-US" altLang="x-none" sz="1764" dirty="0">
                <a:latin typeface="Times New Roman" charset="0"/>
              </a:endParaRP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88504" y="2120909"/>
            <a:ext cx="8903617" cy="1746425"/>
            <a:chOff x="336" y="1308"/>
            <a:chExt cx="5088" cy="998"/>
          </a:xfrm>
        </p:grpSpPr>
        <p:sp>
          <p:nvSpPr>
            <p:cNvPr id="2075" name="Rectangle 9"/>
            <p:cNvSpPr>
              <a:spLocks noChangeArrowheads="1"/>
            </p:cNvSpPr>
            <p:nvPr/>
          </p:nvSpPr>
          <p:spPr bwMode="auto">
            <a:xfrm>
              <a:off x="336" y="132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6" name="Text Box 10"/>
            <p:cNvSpPr txBox="1">
              <a:spLocks noChangeArrowheads="1"/>
            </p:cNvSpPr>
            <p:nvPr/>
          </p:nvSpPr>
          <p:spPr bwMode="auto">
            <a:xfrm>
              <a:off x="384" y="130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remove(int index)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7" name="Text Box 11"/>
            <p:cNvSpPr txBox="1">
              <a:spLocks noChangeArrowheads="1"/>
            </p:cNvSpPr>
            <p:nvPr/>
          </p:nvSpPr>
          <p:spPr bwMode="auto">
            <a:xfrm>
              <a:off x="576" y="143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element at the specified position and returns that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78" name="Rectangle 12"/>
            <p:cNvSpPr>
              <a:spLocks noChangeArrowheads="1"/>
            </p:cNvSpPr>
            <p:nvPr/>
          </p:nvSpPr>
          <p:spPr bwMode="auto">
            <a:xfrm>
              <a:off x="336" y="164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9" name="Text Box 13"/>
            <p:cNvSpPr txBox="1">
              <a:spLocks noChangeArrowheads="1"/>
            </p:cNvSpPr>
            <p:nvPr/>
          </p:nvSpPr>
          <p:spPr bwMode="auto">
            <a:xfrm>
              <a:off x="384" y="162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remove(&lt;T&gt;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0" name="Text Box 14"/>
            <p:cNvSpPr txBox="1">
              <a:spLocks noChangeArrowheads="1"/>
            </p:cNvSpPr>
            <p:nvPr/>
          </p:nvSpPr>
          <p:spPr bwMode="auto">
            <a:xfrm>
              <a:off x="576" y="175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first instance of </a:t>
              </a:r>
              <a:r>
                <a:rPr altLang="x-none" sz="1543" b="1" noProof="1">
                  <a:latin typeface="Courier New" charset="0"/>
                </a:rPr>
                <a:t>element</a:t>
              </a:r>
              <a:r>
                <a:rPr altLang="x-none" sz="1764" noProof="1">
                  <a:latin typeface="Times New Roman" charset="0"/>
                </a:rPr>
                <a:t>, if it appears; 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a match is found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1" name="Rectangle 15"/>
            <p:cNvSpPr>
              <a:spLocks noChangeArrowheads="1"/>
            </p:cNvSpPr>
            <p:nvPr/>
          </p:nvSpPr>
          <p:spPr bwMode="auto">
            <a:xfrm>
              <a:off x="336" y="196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2" name="Text Box 16"/>
            <p:cNvSpPr txBox="1">
              <a:spLocks noChangeArrowheads="1"/>
            </p:cNvSpPr>
            <p:nvPr/>
          </p:nvSpPr>
          <p:spPr bwMode="auto">
            <a:xfrm>
              <a:off x="384" y="194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clear()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3" name="Text Box 17"/>
            <p:cNvSpPr txBox="1">
              <a:spLocks noChangeArrowheads="1"/>
            </p:cNvSpPr>
            <p:nvPr/>
          </p:nvSpPr>
          <p:spPr bwMode="auto">
            <a:xfrm>
              <a:off x="576" y="207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all elements from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588504" y="3790337"/>
            <a:ext cx="8903617" cy="633473"/>
            <a:chOff x="336" y="2262"/>
            <a:chExt cx="5088" cy="362"/>
          </a:xfrm>
        </p:grpSpPr>
        <p:sp>
          <p:nvSpPr>
            <p:cNvPr id="2072" name="Rectangle 18"/>
            <p:cNvSpPr>
              <a:spLocks noChangeArrowheads="1"/>
            </p:cNvSpPr>
            <p:nvPr/>
          </p:nvSpPr>
          <p:spPr bwMode="auto">
            <a:xfrm>
              <a:off x="336" y="227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3" name="Text Box 19"/>
            <p:cNvSpPr txBox="1">
              <a:spLocks noChangeArrowheads="1"/>
            </p:cNvSpPr>
            <p:nvPr/>
          </p:nvSpPr>
          <p:spPr bwMode="auto">
            <a:xfrm>
              <a:off x="384" y="226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size()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4" name="Text Box 20"/>
            <p:cNvSpPr txBox="1">
              <a:spLocks noChangeArrowheads="1"/>
            </p:cNvSpPr>
            <p:nvPr/>
          </p:nvSpPr>
          <p:spPr bwMode="auto">
            <a:xfrm>
              <a:off x="576" y="239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number of elements in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88504" y="4346813"/>
            <a:ext cx="8903617" cy="1189949"/>
            <a:chOff x="336" y="2580"/>
            <a:chExt cx="5088" cy="680"/>
          </a:xfrm>
        </p:grpSpPr>
        <p:sp>
          <p:nvSpPr>
            <p:cNvPr id="2066" name="Rectangle 21"/>
            <p:cNvSpPr>
              <a:spLocks noChangeArrowheads="1"/>
            </p:cNvSpPr>
            <p:nvPr/>
          </p:nvSpPr>
          <p:spPr bwMode="auto">
            <a:xfrm>
              <a:off x="336" y="259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7" name="Text Box 22"/>
            <p:cNvSpPr txBox="1">
              <a:spLocks noChangeArrowheads="1"/>
            </p:cNvSpPr>
            <p:nvPr/>
          </p:nvSpPr>
          <p:spPr bwMode="auto">
            <a:xfrm>
              <a:off x="384" y="258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get(int index)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8" name="Text Box 23"/>
            <p:cNvSpPr txBox="1">
              <a:spLocks noChangeArrowheads="1"/>
            </p:cNvSpPr>
            <p:nvPr/>
          </p:nvSpPr>
          <p:spPr bwMode="auto">
            <a:xfrm>
              <a:off x="576" y="270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object at the specified index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9" name="Rectangle 24"/>
            <p:cNvSpPr>
              <a:spLocks noChangeArrowheads="1"/>
            </p:cNvSpPr>
            <p:nvPr/>
          </p:nvSpPr>
          <p:spPr bwMode="auto">
            <a:xfrm>
              <a:off x="336" y="291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0" name="Text Box 25"/>
            <p:cNvSpPr txBox="1">
              <a:spLocks noChangeArrowheads="1"/>
            </p:cNvSpPr>
            <p:nvPr/>
          </p:nvSpPr>
          <p:spPr bwMode="auto">
            <a:xfrm>
              <a:off x="384" y="289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set(int index, 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71" name="Text Box 26"/>
            <p:cNvSpPr txBox="1">
              <a:spLocks noChangeArrowheads="1"/>
            </p:cNvSpPr>
            <p:nvPr/>
          </p:nvSpPr>
          <p:spPr bwMode="auto">
            <a:xfrm>
              <a:off x="576" y="302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Sets the element at the specified index to the new value and returns the old value.</a:t>
              </a:r>
              <a:endParaRPr lang="en-US" altLang="x-none" sz="1764">
                <a:latin typeface="Times New Roman" charset="0"/>
              </a:endParaRP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588504" y="5459765"/>
            <a:ext cx="8903617" cy="1746425"/>
            <a:chOff x="336" y="3216"/>
            <a:chExt cx="5088" cy="998"/>
          </a:xfrm>
        </p:grpSpPr>
        <p:sp>
          <p:nvSpPr>
            <p:cNvPr id="2057" name="Rectangle 27"/>
            <p:cNvSpPr>
              <a:spLocks noChangeArrowheads="1"/>
            </p:cNvSpPr>
            <p:nvPr/>
          </p:nvSpPr>
          <p:spPr bwMode="auto">
            <a:xfrm>
              <a:off x="336" y="323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58" name="Text Box 28"/>
            <p:cNvSpPr txBox="1">
              <a:spLocks noChangeArrowheads="1"/>
            </p:cNvSpPr>
            <p:nvPr/>
          </p:nvSpPr>
          <p:spPr bwMode="auto">
            <a:xfrm>
              <a:off x="384" y="321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indexOf(&lt;T&gt; value)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59" name="Text Box 29"/>
            <p:cNvSpPr txBox="1">
              <a:spLocks noChangeArrowheads="1"/>
            </p:cNvSpPr>
            <p:nvPr/>
          </p:nvSpPr>
          <p:spPr bwMode="auto">
            <a:xfrm>
              <a:off x="576" y="334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index of the first occurrence of the specified value, or </a:t>
              </a:r>
              <a:r>
                <a:rPr altLang="x-none" sz="1764" noProof="1">
                  <a:latin typeface="Courier New" charset="0"/>
                </a:rPr>
                <a:t>-</a:t>
              </a:r>
              <a:r>
                <a:rPr altLang="x-none" sz="1764" noProof="1">
                  <a:latin typeface="Times New Roman" charset="0"/>
                </a:rPr>
                <a:t>1 if it does not appear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0" name="Rectangle 30"/>
            <p:cNvSpPr>
              <a:spLocks noChangeArrowheads="1"/>
            </p:cNvSpPr>
            <p:nvPr/>
          </p:nvSpPr>
          <p:spPr bwMode="auto">
            <a:xfrm>
              <a:off x="336" y="355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1" name="Text Box 31"/>
            <p:cNvSpPr txBox="1">
              <a:spLocks noChangeArrowheads="1"/>
            </p:cNvSpPr>
            <p:nvPr/>
          </p:nvSpPr>
          <p:spPr bwMode="auto">
            <a:xfrm>
              <a:off x="384" y="353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contains(&lt;T&gt;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2" name="Text Box 32"/>
            <p:cNvSpPr txBox="1">
              <a:spLocks noChangeArrowheads="1"/>
            </p:cNvSpPr>
            <p:nvPr/>
          </p:nvSpPr>
          <p:spPr bwMode="auto">
            <a:xfrm>
              <a:off x="576" y="366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contains the specified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3" name="Rectangle 33"/>
            <p:cNvSpPr>
              <a:spLocks noChangeArrowheads="1"/>
            </p:cNvSpPr>
            <p:nvPr/>
          </p:nvSpPr>
          <p:spPr bwMode="auto">
            <a:xfrm>
              <a:off x="336" y="386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4" name="Text Box 34"/>
            <p:cNvSpPr txBox="1">
              <a:spLocks noChangeArrowheads="1"/>
            </p:cNvSpPr>
            <p:nvPr/>
          </p:nvSpPr>
          <p:spPr bwMode="auto">
            <a:xfrm>
              <a:off x="384" y="385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isEmpty()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5" name="Text Box 35"/>
            <p:cNvSpPr txBox="1">
              <a:spLocks noChangeArrowheads="1"/>
            </p:cNvSpPr>
            <p:nvPr/>
          </p:nvSpPr>
          <p:spPr bwMode="auto">
            <a:xfrm>
              <a:off x="576" y="398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sz="1764">
                  <a:latin typeface="Times New Roman" charset="0"/>
                </a:rPr>
                <a:t>Returns </a:t>
              </a:r>
              <a:r>
                <a:rPr lang="en-US" altLang="x-none" sz="1543" b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 if the </a:t>
              </a:r>
              <a:r>
                <a:rPr lang="en-US" altLang="x-none" sz="1543" b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 contains no elements. </a:t>
              </a:r>
            </a:p>
          </p:txBody>
        </p:sp>
      </p:grpSp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529" y="7220190"/>
            <a:ext cx="5454516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543" i="1">
                <a:latin typeface="Times New Roman" charset="0"/>
              </a:rPr>
              <a:t>Using portions of slides by Eric Roberts</a:t>
            </a:r>
          </a:p>
        </p:txBody>
      </p:sp>
    </p:spTree>
    <p:extLst>
      <p:ext uri="{BB962C8B-B14F-4D97-AF65-F5344CB8AC3E}">
        <p14:creationId xmlns:p14="http://schemas.microsoft.com/office/powerpoint/2010/main" val="694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Doesn’t compile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&gt;();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497012" y="38560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err="1" smtClean="0">
                <a:solidFill>
                  <a:srgbClr val="0000FF"/>
                </a:solidFill>
                <a:latin typeface="Purisa" charset="0"/>
              </a:rPr>
              <a:t>ArrayLists</a:t>
            </a:r>
            <a:r>
              <a:rPr lang="en-US" altLang="en-US" sz="3600" dirty="0" smtClean="0">
                <a:solidFill>
                  <a:srgbClr val="0000FF"/>
                </a:solidFill>
                <a:latin typeface="Purisa" charset="0"/>
              </a:rPr>
              <a:t> can only store </a:t>
            </a:r>
            <a:r>
              <a:rPr lang="en-US" altLang="en-US" sz="3600" b="1" dirty="0" smtClean="0">
                <a:solidFill>
                  <a:srgbClr val="0000FF"/>
                </a:solidFill>
                <a:latin typeface="Purisa" charset="0"/>
              </a:rPr>
              <a:t>objects!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19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577948"/>
              </p:ext>
            </p:extLst>
          </p:nvPr>
        </p:nvGraphicFramePr>
        <p:xfrm>
          <a:off x="1680103" y="2713037"/>
          <a:ext cx="6720418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0209"/>
                <a:gridCol w="33602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Primitive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“Wrapper” Class</a:t>
                      </a:r>
                      <a:endParaRPr lang="en-US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Integer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char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Character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22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Wrappers = ❤️️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Just use wrapper class when making an </a:t>
            </a:r>
            <a:r>
              <a:rPr lang="en-US" altLang="en-US" sz="2200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 smtClean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 smtClean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(123);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(546);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firstNum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(0);	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123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secondNum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456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497012" y="54562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smtClean="0">
                <a:solidFill>
                  <a:srgbClr val="0000FF"/>
                </a:solidFill>
                <a:latin typeface="Purisa" charset="0"/>
              </a:rPr>
              <a:t>Conversion happens automatically!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70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Demo: File Processing + </a:t>
            </a:r>
            <a:r>
              <a:rPr lang="en-US" sz="4600" dirty="0" err="1" smtClean="0">
                <a:latin typeface="Calibri"/>
                <a:cs typeface="Calibri"/>
              </a:rPr>
              <a:t>ArrayLists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01" y="761618"/>
            <a:ext cx="4560222" cy="66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 smtClean="0"/>
              <a:t>BufferedReaders</a:t>
            </a:r>
            <a:r>
              <a:rPr lang="en-US" altLang="en-US" dirty="0" smtClean="0"/>
              <a:t> let us read a file line by line.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Since bad things can happen outside our control when reading files, we must use try/catch.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 smtClean="0"/>
              <a:t>ArrayLists</a:t>
            </a:r>
            <a:r>
              <a:rPr lang="en-US" altLang="en-US" dirty="0" smtClean="0"/>
              <a:t> are homogeneous lists of objects.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You can add, remove, get, find, etc. on </a:t>
            </a:r>
            <a:r>
              <a:rPr lang="en-US" altLang="en-US" dirty="0" err="1" smtClean="0"/>
              <a:t>ArrayLists</a:t>
            </a:r>
            <a:r>
              <a:rPr lang="en-US" altLang="en-US" dirty="0" smtClean="0"/>
              <a:t>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Summary of Today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3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 anchor="ctr">
            <a:normAutofit/>
          </a:bodyPr>
          <a:lstStyle/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8000" dirty="0" smtClean="0"/>
              <a:t>Good luck on the midterm!</a:t>
            </a:r>
            <a:endParaRPr lang="en-US" altLang="en-US" sz="8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5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7325</TotalTime>
  <Words>4884</Words>
  <Application>Microsoft Macintosh PowerPoint</Application>
  <PresentationFormat>Custom</PresentationFormat>
  <Paragraphs>1158</Paragraphs>
  <Slides>88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4" baseType="lpstr">
      <vt:lpstr>Arial Unicode MS</vt:lpstr>
      <vt:lpstr>Calibri</vt:lpstr>
      <vt:lpstr>Century Gothic</vt:lpstr>
      <vt:lpstr>Chalkboard</vt:lpstr>
      <vt:lpstr>Courier</vt:lpstr>
      <vt:lpstr>Courier New</vt:lpstr>
      <vt:lpstr>DejaVu Serif</vt:lpstr>
      <vt:lpstr>Droid Sans Fallback</vt:lpstr>
      <vt:lpstr>Mangal</vt:lpstr>
      <vt:lpstr>ＭＳ Ｐゴシック</vt:lpstr>
      <vt:lpstr>Purisa</vt:lpstr>
      <vt:lpstr>Times New Roman</vt:lpstr>
      <vt:lpstr>Ubuntu Mono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in the ArrayList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Nick Troccoli</cp:lastModifiedBy>
  <cp:revision>380</cp:revision>
  <cp:lastPrinted>2017-02-10T13:14:47Z</cp:lastPrinted>
  <dcterms:created xsi:type="dcterms:W3CDTF">2012-01-18T02:26:13Z</dcterms:created>
  <dcterms:modified xsi:type="dcterms:W3CDTF">2017-02-11T07:46:44Z</dcterms:modified>
</cp:coreProperties>
</file>